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9" r:id="rId2"/>
    <p:sldId id="301" r:id="rId3"/>
    <p:sldId id="278" r:id="rId4"/>
    <p:sldId id="280" r:id="rId5"/>
    <p:sldId id="279" r:id="rId6"/>
    <p:sldId id="302" r:id="rId7"/>
    <p:sldId id="275" r:id="rId8"/>
    <p:sldId id="308" r:id="rId9"/>
    <p:sldId id="309" r:id="rId10"/>
    <p:sldId id="295" r:id="rId11"/>
    <p:sldId id="294" r:id="rId12"/>
    <p:sldId id="311" r:id="rId13"/>
    <p:sldId id="310" r:id="rId14"/>
    <p:sldId id="304" r:id="rId15"/>
    <p:sldId id="306" r:id="rId16"/>
    <p:sldId id="307" r:id="rId17"/>
    <p:sldId id="305" r:id="rId18"/>
    <p:sldId id="281" r:id="rId19"/>
    <p:sldId id="300" r:id="rId20"/>
    <p:sldId id="266" r:id="rId21"/>
    <p:sldId id="312" r:id="rId22"/>
    <p:sldId id="267" r:id="rId23"/>
    <p:sldId id="268" r:id="rId24"/>
    <p:sldId id="313" r:id="rId25"/>
    <p:sldId id="296" r:id="rId26"/>
    <p:sldId id="297" r:id="rId27"/>
    <p:sldId id="298" r:id="rId28"/>
    <p:sldId id="314" r:id="rId29"/>
    <p:sldId id="31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8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6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85F66-1AB1-409E-9112-FD438FC85D8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B9AEE8-3124-452A-9483-DD94349DFF7C}">
      <dgm:prSet/>
      <dgm:spPr/>
      <dgm:t>
        <a:bodyPr/>
        <a:lstStyle/>
        <a:p>
          <a:r>
            <a:rPr lang="en-US"/>
            <a:t>Signs may be used to express complex propositions, unlike gestures</a:t>
          </a:r>
        </a:p>
      </dgm:t>
    </dgm:pt>
    <dgm:pt modelId="{12411408-0D2F-4F91-A5A4-6379595858F1}" type="parTrans" cxnId="{2483E668-66D0-441E-8BD8-1C7808F633E8}">
      <dgm:prSet/>
      <dgm:spPr/>
      <dgm:t>
        <a:bodyPr/>
        <a:lstStyle/>
        <a:p>
          <a:endParaRPr lang="en-US"/>
        </a:p>
      </dgm:t>
    </dgm:pt>
    <dgm:pt modelId="{3F5B6A7E-1CAE-4CD3-8301-9389A6E921B9}" type="sibTrans" cxnId="{2483E668-66D0-441E-8BD8-1C7808F633E8}">
      <dgm:prSet/>
      <dgm:spPr/>
      <dgm:t>
        <a:bodyPr/>
        <a:lstStyle/>
        <a:p>
          <a:endParaRPr lang="en-US"/>
        </a:p>
      </dgm:t>
    </dgm:pt>
    <dgm:pt modelId="{E2F9B0B9-9C31-4DA6-9D08-30C648D3DAD0}">
      <dgm:prSet/>
      <dgm:spPr/>
      <dgm:t>
        <a:bodyPr/>
        <a:lstStyle/>
        <a:p>
          <a:r>
            <a:rPr lang="en-US"/>
            <a:t>Signs contrast with each other, like words/sounds</a:t>
          </a:r>
        </a:p>
      </dgm:t>
    </dgm:pt>
    <dgm:pt modelId="{06321D19-7AFD-4A49-A41A-802960666AE8}" type="parTrans" cxnId="{609E1995-3C4E-4D7C-A0A1-FE960F2AC550}">
      <dgm:prSet/>
      <dgm:spPr/>
      <dgm:t>
        <a:bodyPr/>
        <a:lstStyle/>
        <a:p>
          <a:endParaRPr lang="en-US"/>
        </a:p>
      </dgm:t>
    </dgm:pt>
    <dgm:pt modelId="{B1358578-79E9-4A0F-93E1-EA1D7B4E9D8B}" type="sibTrans" cxnId="{609E1995-3C4E-4D7C-A0A1-FE960F2AC550}">
      <dgm:prSet/>
      <dgm:spPr/>
      <dgm:t>
        <a:bodyPr/>
        <a:lstStyle/>
        <a:p>
          <a:endParaRPr lang="en-US"/>
        </a:p>
      </dgm:t>
    </dgm:pt>
    <dgm:pt modelId="{23C62A97-076E-4A91-BAF2-DA6F455CDE93}">
      <dgm:prSet/>
      <dgm:spPr/>
      <dgm:t>
        <a:bodyPr/>
        <a:lstStyle/>
        <a:p>
          <a:r>
            <a:rPr lang="en-US"/>
            <a:t>Signed languages are processed similarly in the brain</a:t>
          </a:r>
        </a:p>
      </dgm:t>
    </dgm:pt>
    <dgm:pt modelId="{8DE3DD30-6811-4B4B-81F2-167FF71FF466}" type="parTrans" cxnId="{CABD21EE-61CE-4EAE-AC30-108C8A881358}">
      <dgm:prSet/>
      <dgm:spPr/>
      <dgm:t>
        <a:bodyPr/>
        <a:lstStyle/>
        <a:p>
          <a:endParaRPr lang="en-US"/>
        </a:p>
      </dgm:t>
    </dgm:pt>
    <dgm:pt modelId="{9C7001A3-48DD-410F-81D8-B181EDACE235}" type="sibTrans" cxnId="{CABD21EE-61CE-4EAE-AC30-108C8A881358}">
      <dgm:prSet/>
      <dgm:spPr/>
      <dgm:t>
        <a:bodyPr/>
        <a:lstStyle/>
        <a:p>
          <a:endParaRPr lang="en-US"/>
        </a:p>
      </dgm:t>
    </dgm:pt>
    <dgm:pt modelId="{D79D4888-FD91-4586-A29B-A6223931BB95}">
      <dgm:prSet/>
      <dgm:spPr/>
      <dgm:t>
        <a:bodyPr/>
        <a:lstStyle/>
        <a:p>
          <a:endParaRPr lang="en-US" dirty="0"/>
        </a:p>
      </dgm:t>
    </dgm:pt>
    <dgm:pt modelId="{C303342D-040A-437D-9DC4-ECC9067AF121}" type="parTrans" cxnId="{B6AA6F54-710D-4220-9EBB-F1278BD2E3ED}">
      <dgm:prSet/>
      <dgm:spPr/>
      <dgm:t>
        <a:bodyPr/>
        <a:lstStyle/>
        <a:p>
          <a:endParaRPr lang="en-US"/>
        </a:p>
      </dgm:t>
    </dgm:pt>
    <dgm:pt modelId="{F94F8E3C-58FA-4F2F-8B58-9C4E93E94620}" type="sibTrans" cxnId="{B6AA6F54-710D-4220-9EBB-F1278BD2E3ED}">
      <dgm:prSet/>
      <dgm:spPr/>
      <dgm:t>
        <a:bodyPr/>
        <a:lstStyle/>
        <a:p>
          <a:endParaRPr lang="en-US"/>
        </a:p>
      </dgm:t>
    </dgm:pt>
    <dgm:pt modelId="{4FFDB5BD-0C58-3841-9392-75FB6C690DF9}" type="pres">
      <dgm:prSet presAssocID="{99885F66-1AB1-409E-9112-FD438FC85D87}" presName="linear" presStyleCnt="0">
        <dgm:presLayoutVars>
          <dgm:animLvl val="lvl"/>
          <dgm:resizeHandles val="exact"/>
        </dgm:presLayoutVars>
      </dgm:prSet>
      <dgm:spPr/>
    </dgm:pt>
    <dgm:pt modelId="{9FA51DA4-9FB9-6149-83B7-4065691DE521}" type="pres">
      <dgm:prSet presAssocID="{65B9AEE8-3124-452A-9483-DD94349DFF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4415D4-3504-1043-AB5E-DAA1316CF46B}" type="pres">
      <dgm:prSet presAssocID="{3F5B6A7E-1CAE-4CD3-8301-9389A6E921B9}" presName="spacer" presStyleCnt="0"/>
      <dgm:spPr/>
    </dgm:pt>
    <dgm:pt modelId="{6437E075-A8E3-9342-AEF4-F849D91B9182}" type="pres">
      <dgm:prSet presAssocID="{E2F9B0B9-9C31-4DA6-9D08-30C648D3DAD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950C58-F7DD-6F43-892B-D74B6770A283}" type="pres">
      <dgm:prSet presAssocID="{B1358578-79E9-4A0F-93E1-EA1D7B4E9D8B}" presName="spacer" presStyleCnt="0"/>
      <dgm:spPr/>
    </dgm:pt>
    <dgm:pt modelId="{81CEBEAA-4A23-EC4B-892E-59C516898EEE}" type="pres">
      <dgm:prSet presAssocID="{23C62A97-076E-4A91-BAF2-DA6F455CDE9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9CC2D5-F005-7F4C-8929-D65C309C5BFD}" type="pres">
      <dgm:prSet presAssocID="{23C62A97-076E-4A91-BAF2-DA6F455CDE9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F64EB04-E909-4447-A90D-55F6314DA243}" type="presOf" srcId="{D79D4888-FD91-4586-A29B-A6223931BB95}" destId="{5D9CC2D5-F005-7F4C-8929-D65C309C5BFD}" srcOrd="0" destOrd="0" presId="urn:microsoft.com/office/officeart/2005/8/layout/vList2"/>
    <dgm:cxn modelId="{3BAA621C-922E-3D4D-AEBF-7F35C5DDEA15}" type="presOf" srcId="{23C62A97-076E-4A91-BAF2-DA6F455CDE93}" destId="{81CEBEAA-4A23-EC4B-892E-59C516898EEE}" srcOrd="0" destOrd="0" presId="urn:microsoft.com/office/officeart/2005/8/layout/vList2"/>
    <dgm:cxn modelId="{75B9B84D-F804-914C-8ED9-09DA82A86C16}" type="presOf" srcId="{99885F66-1AB1-409E-9112-FD438FC85D87}" destId="{4FFDB5BD-0C58-3841-9392-75FB6C690DF9}" srcOrd="0" destOrd="0" presId="urn:microsoft.com/office/officeart/2005/8/layout/vList2"/>
    <dgm:cxn modelId="{B6AA6F54-710D-4220-9EBB-F1278BD2E3ED}" srcId="{23C62A97-076E-4A91-BAF2-DA6F455CDE93}" destId="{D79D4888-FD91-4586-A29B-A6223931BB95}" srcOrd="0" destOrd="0" parTransId="{C303342D-040A-437D-9DC4-ECC9067AF121}" sibTransId="{F94F8E3C-58FA-4F2F-8B58-9C4E93E94620}"/>
    <dgm:cxn modelId="{EF04BB60-42E3-1F40-A8E6-A8C37CE9ECE0}" type="presOf" srcId="{E2F9B0B9-9C31-4DA6-9D08-30C648D3DAD0}" destId="{6437E075-A8E3-9342-AEF4-F849D91B9182}" srcOrd="0" destOrd="0" presId="urn:microsoft.com/office/officeart/2005/8/layout/vList2"/>
    <dgm:cxn modelId="{2483E668-66D0-441E-8BD8-1C7808F633E8}" srcId="{99885F66-1AB1-409E-9112-FD438FC85D87}" destId="{65B9AEE8-3124-452A-9483-DD94349DFF7C}" srcOrd="0" destOrd="0" parTransId="{12411408-0D2F-4F91-A5A4-6379595858F1}" sibTransId="{3F5B6A7E-1CAE-4CD3-8301-9389A6E921B9}"/>
    <dgm:cxn modelId="{E8770C7F-10F4-EE49-B37E-6E7840406085}" type="presOf" srcId="{65B9AEE8-3124-452A-9483-DD94349DFF7C}" destId="{9FA51DA4-9FB9-6149-83B7-4065691DE521}" srcOrd="0" destOrd="0" presId="urn:microsoft.com/office/officeart/2005/8/layout/vList2"/>
    <dgm:cxn modelId="{609E1995-3C4E-4D7C-A0A1-FE960F2AC550}" srcId="{99885F66-1AB1-409E-9112-FD438FC85D87}" destId="{E2F9B0B9-9C31-4DA6-9D08-30C648D3DAD0}" srcOrd="1" destOrd="0" parTransId="{06321D19-7AFD-4A49-A41A-802960666AE8}" sibTransId="{B1358578-79E9-4A0F-93E1-EA1D7B4E9D8B}"/>
    <dgm:cxn modelId="{CABD21EE-61CE-4EAE-AC30-108C8A881358}" srcId="{99885F66-1AB1-409E-9112-FD438FC85D87}" destId="{23C62A97-076E-4A91-BAF2-DA6F455CDE93}" srcOrd="2" destOrd="0" parTransId="{8DE3DD30-6811-4B4B-81F2-167FF71FF466}" sibTransId="{9C7001A3-48DD-410F-81D8-B181EDACE235}"/>
    <dgm:cxn modelId="{A7B0CBB8-55CE-0049-9F24-69E09C1AAAD3}" type="presParOf" srcId="{4FFDB5BD-0C58-3841-9392-75FB6C690DF9}" destId="{9FA51DA4-9FB9-6149-83B7-4065691DE521}" srcOrd="0" destOrd="0" presId="urn:microsoft.com/office/officeart/2005/8/layout/vList2"/>
    <dgm:cxn modelId="{AD88D352-049B-C545-83B5-9B97D872B201}" type="presParOf" srcId="{4FFDB5BD-0C58-3841-9392-75FB6C690DF9}" destId="{F24415D4-3504-1043-AB5E-DAA1316CF46B}" srcOrd="1" destOrd="0" presId="urn:microsoft.com/office/officeart/2005/8/layout/vList2"/>
    <dgm:cxn modelId="{70661675-399F-5A44-9D94-4BA178A50CBA}" type="presParOf" srcId="{4FFDB5BD-0C58-3841-9392-75FB6C690DF9}" destId="{6437E075-A8E3-9342-AEF4-F849D91B9182}" srcOrd="2" destOrd="0" presId="urn:microsoft.com/office/officeart/2005/8/layout/vList2"/>
    <dgm:cxn modelId="{1AA27273-A283-694C-A06D-3F79321C1DC4}" type="presParOf" srcId="{4FFDB5BD-0C58-3841-9392-75FB6C690DF9}" destId="{62950C58-F7DD-6F43-892B-D74B6770A283}" srcOrd="3" destOrd="0" presId="urn:microsoft.com/office/officeart/2005/8/layout/vList2"/>
    <dgm:cxn modelId="{07DB8948-6314-1942-8D40-840BFA6F454E}" type="presParOf" srcId="{4FFDB5BD-0C58-3841-9392-75FB6C690DF9}" destId="{81CEBEAA-4A23-EC4B-892E-59C516898EEE}" srcOrd="4" destOrd="0" presId="urn:microsoft.com/office/officeart/2005/8/layout/vList2"/>
    <dgm:cxn modelId="{F444600C-9D2F-854C-85CB-2E4C364EC7F5}" type="presParOf" srcId="{4FFDB5BD-0C58-3841-9392-75FB6C690DF9}" destId="{5D9CC2D5-F005-7F4C-8929-D65C309C5BF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51DA4-9FB9-6149-83B7-4065691DE521}">
      <dsp:nvSpPr>
        <dsp:cNvPr id="0" name=""/>
        <dsp:cNvSpPr/>
      </dsp:nvSpPr>
      <dsp:spPr>
        <a:xfrm>
          <a:off x="0" y="52365"/>
          <a:ext cx="5175384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Signs may be used to express complex propositions, unlike gestures</a:t>
          </a:r>
        </a:p>
      </dsp:txBody>
      <dsp:txXfrm>
        <a:off x="77847" y="130212"/>
        <a:ext cx="5019690" cy="1439016"/>
      </dsp:txXfrm>
    </dsp:sp>
    <dsp:sp modelId="{6437E075-A8E3-9342-AEF4-F849D91B9182}">
      <dsp:nvSpPr>
        <dsp:cNvPr id="0" name=""/>
        <dsp:cNvSpPr/>
      </dsp:nvSpPr>
      <dsp:spPr>
        <a:xfrm>
          <a:off x="0" y="1730595"/>
          <a:ext cx="5175384" cy="159471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Signs contrast with each other, like words/sounds</a:t>
          </a:r>
        </a:p>
      </dsp:txBody>
      <dsp:txXfrm>
        <a:off x="77847" y="1808442"/>
        <a:ext cx="5019690" cy="1439016"/>
      </dsp:txXfrm>
    </dsp:sp>
    <dsp:sp modelId="{81CEBEAA-4A23-EC4B-892E-59C516898EEE}">
      <dsp:nvSpPr>
        <dsp:cNvPr id="0" name=""/>
        <dsp:cNvSpPr/>
      </dsp:nvSpPr>
      <dsp:spPr>
        <a:xfrm>
          <a:off x="0" y="3408825"/>
          <a:ext cx="5175384" cy="15947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Signed languages are processed similarly in the brain</a:t>
          </a:r>
        </a:p>
      </dsp:txBody>
      <dsp:txXfrm>
        <a:off x="77847" y="3486672"/>
        <a:ext cx="5019690" cy="1439016"/>
      </dsp:txXfrm>
    </dsp:sp>
    <dsp:sp modelId="{5D9CC2D5-F005-7F4C-8929-D65C309C5BFD}">
      <dsp:nvSpPr>
        <dsp:cNvPr id="0" name=""/>
        <dsp:cNvSpPr/>
      </dsp:nvSpPr>
      <dsp:spPr>
        <a:xfrm>
          <a:off x="0" y="5003535"/>
          <a:ext cx="5175384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5003535"/>
        <a:ext cx="5175384" cy="48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0F94-E5D9-E24D-9B9B-8EB362C69F8A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CCB7-6FF3-944A-90CC-8DFE9FEE2D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dot.com/irl/viral-videos-hearing-deaf-cultur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business/archive/2017/08/gallaudet-franklin-jones-carolyn-mccaskill/536949/" TargetMode="External"/><Relationship Id="rId2" Type="http://schemas.openxmlformats.org/officeDocument/2006/relationships/hyperlink" Target="https://www.nytimes.com/2021/01/23/us/black-american-sign-language-tikto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iLltM1tJ9M" TargetMode="External"/><Relationship Id="rId4" Type="http://schemas.openxmlformats.org/officeDocument/2006/relationships/hyperlink" Target="https://www.washingtonpost.com/lifestyle/style/sign-language-that-african-americans-use-is-different-from-that-of-whites/2012/09/17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5B1E-6144-8346-9F22-97F1468D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61BD-494C-054D-BFB7-91665BA3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“natural sign languages are autonomous linguistic systems, structurally independent of the spoken languages with which they may co-exist in a given community”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2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ASL is spoken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40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0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Sign Language (ASL)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Population: 500,000 to 2 million (Schein 1989)</a:t>
            </a:r>
          </a:p>
          <a:p>
            <a:r>
              <a:rPr lang="en-US" dirty="0"/>
              <a:t>Developed at the American School for the Deaf in Connecticut (founded in 1817)</a:t>
            </a:r>
          </a:p>
          <a:p>
            <a:pPr lvl="1"/>
            <a:r>
              <a:rPr lang="en-US" dirty="0"/>
              <a:t>Strong influence from French Sign Language (FSL)</a:t>
            </a:r>
          </a:p>
          <a:p>
            <a:pPr lvl="2"/>
            <a:r>
              <a:rPr lang="en-US" dirty="0"/>
              <a:t>58% of ASL signs can be traced back to FSL origins</a:t>
            </a:r>
          </a:p>
          <a:p>
            <a:pPr lvl="1"/>
            <a:r>
              <a:rPr lang="en-US" dirty="0"/>
              <a:t>Also influenced by Martha’s Vineyard Sign Language</a:t>
            </a:r>
          </a:p>
          <a:p>
            <a:pPr lvl="2"/>
            <a:r>
              <a:rPr lang="en-US" dirty="0"/>
              <a:t>High percentage of deaf Islanders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4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AEE9-BD5E-B948-8359-24810FA4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Pause point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5107C-5C9A-3A4F-AC7F-E2A6A7E9D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know already about signed languages going into this reading? </a:t>
            </a:r>
          </a:p>
          <a:p>
            <a:pPr lvl="1"/>
            <a:r>
              <a:rPr lang="en-US" dirty="0"/>
              <a:t>Was it from personal experience, learning about it at school, or exposure on (social) media…?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Were there any misconceptions or misbeliefs you had about signed languages coming into this reading that were corrected or clarified by the article?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759B2-CE21-C241-85D7-2C28FC02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/>
              <a:t>Discrimination against signers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C9F99-ED77-CA47-BCC4-3F1C2DD7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623" y="2330505"/>
            <a:ext cx="4363835" cy="4444564"/>
          </a:xfrm>
        </p:spPr>
        <p:txBody>
          <a:bodyPr anchor="ctr">
            <a:noAutofit/>
          </a:bodyPr>
          <a:lstStyle/>
          <a:p>
            <a:r>
              <a:rPr lang="en-US" sz="2600" dirty="0"/>
              <a:t>ASL used to be banned in schools, and deaf children punished for signing</a:t>
            </a:r>
          </a:p>
          <a:p>
            <a:r>
              <a:rPr lang="en-US" sz="2600" dirty="0"/>
              <a:t>Racial segregation in Deaf schools lasted significantly longer than in hearing schools</a:t>
            </a:r>
          </a:p>
          <a:p>
            <a:pPr lvl="1"/>
            <a:r>
              <a:rPr lang="en-US" sz="2600" dirty="0"/>
              <a:t>Black and white deaf children were segregated up till the 1970s</a:t>
            </a:r>
          </a:p>
          <a:p>
            <a:pPr lvl="2"/>
            <a:endParaRPr lang="en-US" sz="22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Segregated Georgia School for the Deaf: 1882-1975: Knorr, Ron, Whatley,  Clemmie: 9781620065907: Amazon.com: Books">
            <a:extLst>
              <a:ext uri="{FF2B5EF4-FFF2-40B4-BE49-F238E27FC236}">
                <a16:creationId xmlns:a16="http://schemas.microsoft.com/office/drawing/2014/main" id="{5F33BECF-58B5-1F4A-ACCE-8FE13292B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7671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0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759B2-CE21-C241-85D7-2C28FC02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Discrimination against signers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C9F99-ED77-CA47-BCC4-3F1C2DD7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2200" dirty="0"/>
              <a:t>Debate over whether or not deaf children should be taught to speak, be given cochlear implants, or learn only to sign</a:t>
            </a:r>
          </a:p>
        </p:txBody>
      </p:sp>
      <p:pic>
        <p:nvPicPr>
          <p:cNvPr id="4098" name="Picture 2" descr="Cochlear Implant Surgery | Johns Hopkins Medicine">
            <a:extLst>
              <a:ext uri="{FF2B5EF4-FFF2-40B4-BE49-F238E27FC236}">
                <a16:creationId xmlns:a16="http://schemas.microsoft.com/office/drawing/2014/main" id="{08831E19-ECB6-F84E-86F9-DB2798FF9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1839" r="6983" b="-1839"/>
          <a:stretch/>
        </p:blipFill>
        <p:spPr bwMode="auto">
          <a:xfrm>
            <a:off x="3983776" y="141902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32BB1E2-38F4-EA49-99CC-31DD9F942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372" y="170401"/>
            <a:ext cx="8254187" cy="662398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8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1C04-382D-EE4E-A113-CDB0B0BE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Pause point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731A9-B1EF-D149-A0FA-E9200C2B1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Check out this essay about the viral videos of people (often babies) hearing for the first time due to cochlear implants (and go as far down the </a:t>
            </a:r>
            <a:r>
              <a:rPr lang="en-US" dirty="0" err="1"/>
              <a:t>rabbithole</a:t>
            </a:r>
            <a:r>
              <a:rPr lang="en-US" dirty="0"/>
              <a:t> as you’d like, since there are a number of additional videos &amp; links on this page) and share with us your thoughts and reactions</a:t>
            </a:r>
          </a:p>
          <a:p>
            <a:pPr lvl="1"/>
            <a:r>
              <a:rPr lang="en-US" dirty="0"/>
              <a:t>What is audism? What is the case the author makes about these videos being an example of audism?</a:t>
            </a:r>
          </a:p>
          <a:p>
            <a:pPr lvl="1"/>
            <a:r>
              <a:rPr lang="en-US" dirty="0"/>
              <a:t>Does it deprive Deaf children of connection to Deaf culture to avoid teaching them a signed language and center on restoring their hearing ability?</a:t>
            </a:r>
          </a:p>
          <a:p>
            <a:pPr lvl="1"/>
            <a:r>
              <a:rPr lang="en-US" dirty="0"/>
              <a:t>What should we do when we see these videos circulating?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43E9C-5CFE-0241-A18F-BAE1805F6FB4}"/>
              </a:ext>
            </a:extLst>
          </p:cNvPr>
          <p:cNvSpPr txBox="1"/>
          <p:nvPr/>
        </p:nvSpPr>
        <p:spPr>
          <a:xfrm>
            <a:off x="1068779" y="6412675"/>
            <a:ext cx="619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https://www.dailydot.com/irl/viral-videos-hearing-deaf-culture/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75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2213-091F-5A4D-9DE3-205575B1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654D-2448-E048-8F6D-8F752AAE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4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signing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variation in signing </a:t>
            </a:r>
            <a:r>
              <a:rPr lang="en-US" dirty="0" err="1"/>
              <a:t>handshapes</a:t>
            </a:r>
            <a:r>
              <a:rPr lang="en-US" dirty="0"/>
              <a:t> and movements just like spoken language features variation in pronunciation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1C9F-E85B-5740-95CE-5B29AC66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64E5921-B199-734D-BE22-FBA5D3971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00" y="334013"/>
            <a:ext cx="8865946" cy="5851525"/>
          </a:xfrm>
        </p:spPr>
      </p:pic>
    </p:spTree>
    <p:extLst>
      <p:ext uri="{BB962C8B-B14F-4D97-AF65-F5344CB8AC3E}">
        <p14:creationId xmlns:p14="http://schemas.microsoft.com/office/powerpoint/2010/main" val="288445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389A-A529-2F4D-86FF-CF35F95F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64CCE-89E2-E14F-B59D-633AE95DD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LOCATION</a:t>
            </a:r>
          </a:p>
          <a:p>
            <a:pPr lvl="0"/>
            <a:r>
              <a:rPr lang="en-US" dirty="0"/>
              <a:t>HAND SHAPE</a:t>
            </a:r>
          </a:p>
          <a:p>
            <a:pPr lvl="0"/>
            <a:r>
              <a:rPr lang="en-US" dirty="0"/>
              <a:t>FACIAL EXPRESSIONS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32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ASL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One-handed vs. two-handed variants: DEER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15333" r="21875" b="22000"/>
          <a:stretch>
            <a:fillRect/>
          </a:stretch>
        </p:blipFill>
        <p:spPr bwMode="auto">
          <a:xfrm>
            <a:off x="1462522" y="2395430"/>
            <a:ext cx="6009320" cy="409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ASL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Assimilation: TOMATO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0313" t="14000" r="25000" b="22000"/>
          <a:stretch>
            <a:fillRect/>
          </a:stretch>
        </p:blipFill>
        <p:spPr bwMode="auto">
          <a:xfrm>
            <a:off x="1841720" y="2346353"/>
            <a:ext cx="5806842" cy="398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32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ASL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Assimilation: TOMATO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0313" t="14000" r="25000" b="22000"/>
          <a:stretch>
            <a:fillRect/>
          </a:stretch>
        </p:blipFill>
        <p:spPr bwMode="auto">
          <a:xfrm>
            <a:off x="1841720" y="2346353"/>
            <a:ext cx="5806842" cy="398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8F99157-3D27-3D42-954D-DE84C58FA82F}"/>
              </a:ext>
            </a:extLst>
          </p:cNvPr>
          <p:cNvSpPr/>
          <p:nvPr/>
        </p:nvSpPr>
        <p:spPr>
          <a:xfrm rot="19861790">
            <a:off x="2638672" y="4900785"/>
            <a:ext cx="1320617" cy="7746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AFBB8B-B21B-B747-BD8D-4FD3CD5F5D6C}"/>
              </a:ext>
            </a:extLst>
          </p:cNvPr>
          <p:cNvSpPr/>
          <p:nvPr/>
        </p:nvSpPr>
        <p:spPr>
          <a:xfrm rot="19861790">
            <a:off x="5291834" y="4900786"/>
            <a:ext cx="1320617" cy="7746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ASL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Deletion: SNOW 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9531" t="15333" r="25781" b="11333"/>
          <a:stretch>
            <a:fillRect/>
          </a:stretch>
        </p:blipFill>
        <p:spPr bwMode="auto">
          <a:xfrm>
            <a:off x="1803908" y="2193407"/>
            <a:ext cx="5441334" cy="427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1C9F-E85B-5740-95CE-5B29AC66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64E5921-B199-734D-BE22-FBA5D3971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00" y="334013"/>
            <a:ext cx="8865946" cy="5851525"/>
          </a:xfrm>
        </p:spPr>
      </p:pic>
    </p:spTree>
    <p:extLst>
      <p:ext uri="{BB962C8B-B14F-4D97-AF65-F5344CB8AC3E}">
        <p14:creationId xmlns:p14="http://schemas.microsoft.com/office/powerpoint/2010/main" val="1177013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ASL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Variation based on formality (e.g. KNOW)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1864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6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ASL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Regional variation (e.g. FOOTBALL)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0585"/>
            <a:ext cx="9144000" cy="38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75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ASL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Ethnic variation (e.g. WELL-DRESSED)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146812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38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4AFF-6732-8547-98BD-74AA0D17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ASL</a:t>
            </a:r>
          </a:p>
        </p:txBody>
      </p:sp>
      <p:pic>
        <p:nvPicPr>
          <p:cNvPr id="5" name="Content Placeholder 4" descr="Diagram, timeline&#10;&#10;Description automatically generated">
            <a:extLst>
              <a:ext uri="{FF2B5EF4-FFF2-40B4-BE49-F238E27FC236}">
                <a16:creationId xmlns:a16="http://schemas.microsoft.com/office/drawing/2014/main" id="{7A68EEC4-7582-D14F-A2B2-3F7BCC5E3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0481" y="1579100"/>
            <a:ext cx="9410251" cy="4563207"/>
          </a:xfrm>
        </p:spPr>
      </p:pic>
    </p:spTree>
    <p:extLst>
      <p:ext uri="{BB962C8B-B14F-4D97-AF65-F5344CB8AC3E}">
        <p14:creationId xmlns:p14="http://schemas.microsoft.com/office/powerpoint/2010/main" val="2010420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1B2C-B8E7-4544-8C3E-60443978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Pause point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18C63-19B6-3B41-96E7-32223ACF9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483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Find out more about Black ASL by reading one of these pieces, finding a Black signer on </a:t>
            </a:r>
            <a:r>
              <a:rPr lang="en-US" dirty="0" err="1"/>
              <a:t>Tiktok</a:t>
            </a:r>
            <a:r>
              <a:rPr lang="en-US" dirty="0"/>
              <a:t> (share the videos if you go this route!), googling “Carolyn McCaskill”, or watching </a:t>
            </a:r>
            <a:r>
              <a:rPr lang="en-US" i="1" dirty="0"/>
              <a:t>Signing Black in America…</a:t>
            </a:r>
          </a:p>
          <a:p>
            <a:pPr lvl="1"/>
            <a:r>
              <a:rPr lang="en-US" dirty="0">
                <a:hlinkClick r:id="rId2"/>
              </a:rPr>
              <a:t>https://www.nytimes.com/2021/01/23/us/black-american-sign-language-tiktok.html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https://www.theatlantic.com/business/archive/2017/08/gallaudet-franklin-jones-carolyn-mccaskill/536949/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https://www.washingtonpost.com/lifestyle/style/sign-language-that-african-americans-use-is-different-from-that-of-whites/2012/09/17/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https://www.youtube.com/watch?v=oiLltM1tJ9M</a:t>
            </a:r>
            <a:r>
              <a:rPr lang="en-US" dirty="0"/>
              <a:t> (</a:t>
            </a:r>
            <a:r>
              <a:rPr lang="en-US" i="1" dirty="0"/>
              <a:t>Signing Black in America</a:t>
            </a:r>
            <a:r>
              <a:rPr lang="en-US" dirty="0"/>
              <a:t>; run time ~30 mins)</a:t>
            </a:r>
          </a:p>
          <a:p>
            <a:r>
              <a:rPr lang="en-US" dirty="0"/>
              <a:t>What did you learn? What can you share? How did it align with, echo, or diverge from the points in the reading?</a:t>
            </a:r>
          </a:p>
        </p:txBody>
      </p:sp>
    </p:spTree>
    <p:extLst>
      <p:ext uri="{BB962C8B-B14F-4D97-AF65-F5344CB8AC3E}">
        <p14:creationId xmlns:p14="http://schemas.microsoft.com/office/powerpoint/2010/main" val="71364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588" y="260163"/>
            <a:ext cx="6266288" cy="65978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Hand</a:t>
            </a:r>
            <a:br>
              <a:rPr lang="en-US" dirty="0"/>
            </a:br>
            <a:r>
              <a:rPr lang="en-US" dirty="0"/>
              <a:t>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59" y="274638"/>
            <a:ext cx="6679141" cy="63443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59" y="1334118"/>
            <a:ext cx="8142941" cy="53386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F18D-28AF-C54F-9F85-DC721356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8E89-38CC-AD4B-BE9C-F8308470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Why Great Sign Language Interpreters Are So Animated - The Atlantic">
            <a:extLst>
              <a:ext uri="{FF2B5EF4-FFF2-40B4-BE49-F238E27FC236}">
                <a16:creationId xmlns:a16="http://schemas.microsoft.com/office/drawing/2014/main" id="{1D027871-9329-3D4D-96EA-F7D01FE3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" y="0"/>
            <a:ext cx="4862348" cy="49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gn language interpreter's amazing facial expressions are a huge hit with  BBC viewers | Daily Mail Online">
            <a:extLst>
              <a:ext uri="{FF2B5EF4-FFF2-40B4-BE49-F238E27FC236}">
                <a16:creationId xmlns:a16="http://schemas.microsoft.com/office/drawing/2014/main" id="{EB29496C-6285-D048-8E51-1B924806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42" y="2727433"/>
            <a:ext cx="5739925" cy="344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Signed vs. Spoken Language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ADBB04-8909-4013-8FC6-5DBD7BC68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59947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2" name="Picture 4" descr="All sign languages around the world evolved from just FIVE European  sources, scientists claim | Daily Mail Online">
            <a:extLst>
              <a:ext uri="{FF2B5EF4-FFF2-40B4-BE49-F238E27FC236}">
                <a16:creationId xmlns:a16="http://schemas.microsoft.com/office/drawing/2014/main" id="{AB2C5656-9CD6-4944-958F-34C5F46F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5"/>
            <a:ext cx="9144000" cy="54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9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2" name="Picture 4" descr="All sign languages around the world evolved from just FIVE European  sources, scientists claim | Daily Mail Online">
            <a:extLst>
              <a:ext uri="{FF2B5EF4-FFF2-40B4-BE49-F238E27FC236}">
                <a16:creationId xmlns:a16="http://schemas.microsoft.com/office/drawing/2014/main" id="{AB2C5656-9CD6-4944-958F-34C5F46F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5"/>
            <a:ext cx="9144000" cy="54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E688AF0-5B90-8D44-8162-713FB3FF49C9}"/>
              </a:ext>
            </a:extLst>
          </p:cNvPr>
          <p:cNvSpPr/>
          <p:nvPr/>
        </p:nvSpPr>
        <p:spPr>
          <a:xfrm>
            <a:off x="8526484" y="4322618"/>
            <a:ext cx="344384" cy="285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653510-9E72-B24A-BC46-93F63EAC065E}"/>
              </a:ext>
            </a:extLst>
          </p:cNvPr>
          <p:cNvSpPr/>
          <p:nvPr/>
        </p:nvSpPr>
        <p:spPr>
          <a:xfrm>
            <a:off x="8170225" y="5484420"/>
            <a:ext cx="961900" cy="285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51F2BD-AB23-D449-9F6D-BAB9F37BCA5F}"/>
              </a:ext>
            </a:extLst>
          </p:cNvPr>
          <p:cNvSpPr/>
          <p:nvPr/>
        </p:nvSpPr>
        <p:spPr>
          <a:xfrm>
            <a:off x="5947559" y="755587"/>
            <a:ext cx="1070757" cy="285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1" y="3464626"/>
            <a:ext cx="1300348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ASL</a:t>
            </a:r>
          </a:p>
        </p:txBody>
      </p:sp>
    </p:spTree>
    <p:extLst>
      <p:ext uri="{BB962C8B-B14F-4D97-AF65-F5344CB8AC3E}">
        <p14:creationId xmlns:p14="http://schemas.microsoft.com/office/powerpoint/2010/main" val="4062966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630</Words>
  <Application>Microsoft Macintosh PowerPoint</Application>
  <PresentationFormat>On-screen Show (4:3)</PresentationFormat>
  <Paragraphs>62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Signed languages</vt:lpstr>
      <vt:lpstr>Signed languages</vt:lpstr>
      <vt:lpstr>Location</vt:lpstr>
      <vt:lpstr>Hand shape</vt:lpstr>
      <vt:lpstr>Facial Expressions</vt:lpstr>
      <vt:lpstr>PowerPoint Presentation</vt:lpstr>
      <vt:lpstr>Signed vs. Spoken Language</vt:lpstr>
      <vt:lpstr>PowerPoint Presentation</vt:lpstr>
      <vt:lpstr>ASL</vt:lpstr>
      <vt:lpstr>Where ASL is spoken</vt:lpstr>
      <vt:lpstr>American Sign Language (ASL)</vt:lpstr>
      <vt:lpstr>Pause point 1</vt:lpstr>
      <vt:lpstr>Discrimination against signers</vt:lpstr>
      <vt:lpstr>Discrimination against signers</vt:lpstr>
      <vt:lpstr>PowerPoint Presentation</vt:lpstr>
      <vt:lpstr>Pause point 2</vt:lpstr>
      <vt:lpstr>PowerPoint Presentation</vt:lpstr>
      <vt:lpstr>Variation in signing</vt:lpstr>
      <vt:lpstr>PowerPoint Presentation</vt:lpstr>
      <vt:lpstr>Variation in ASL</vt:lpstr>
      <vt:lpstr>Variation in ASL</vt:lpstr>
      <vt:lpstr>Variation in ASL</vt:lpstr>
      <vt:lpstr>Variation in ASL</vt:lpstr>
      <vt:lpstr>PowerPoint Presentation</vt:lpstr>
      <vt:lpstr>Variation in ASL</vt:lpstr>
      <vt:lpstr>Variation in ASL</vt:lpstr>
      <vt:lpstr>Variation in ASL</vt:lpstr>
      <vt:lpstr>Black ASL</vt:lpstr>
      <vt:lpstr>Pause point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Language Day!</dc:title>
  <dc:creator>Katie Carmichael</dc:creator>
  <cp:lastModifiedBy>Carmichael, Katie</cp:lastModifiedBy>
  <cp:revision>48</cp:revision>
  <dcterms:created xsi:type="dcterms:W3CDTF">2013-02-01T04:32:42Z</dcterms:created>
  <dcterms:modified xsi:type="dcterms:W3CDTF">2021-03-15T03:46:10Z</dcterms:modified>
</cp:coreProperties>
</file>